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B41A5-8493-45B6-9B80-23B0053ED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4597D5-A7DA-4CA1-AB6A-3DEB89FA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4BA47-B9CF-4EBE-AE64-B0BF7EBD5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DD68-3B54-48FE-A19C-20A5E6208082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DB26E-FE0E-4F5D-8101-73AFADDF0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64881-C149-47F3-827F-E844DE010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58362-18F6-4032-949E-94F61A5C95D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997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97D15-894C-4F3D-B22E-9FC34777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60E0D-10EB-4384-A658-C4539938FC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D016D-5C05-4D5A-B890-C3456F298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DD68-3B54-48FE-A19C-20A5E6208082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14EE6-DFFC-46C4-AB41-DC0C38AE3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D8D26-C76C-4A89-8480-866FD4D4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58362-18F6-4032-949E-94F61A5C95D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3324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9557C8-9E64-409B-9FF5-99AE3EEB9A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827CD-D363-4810-A869-87B10652A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40AB0-29F1-4A8A-A2C5-C240D2E67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DD68-3B54-48FE-A19C-20A5E6208082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23092-A58E-40C2-81EC-A51AEC7C9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5104B-7C1D-455E-836B-BDFF2CEC6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58362-18F6-4032-949E-94F61A5C95D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6331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FA6D2-C4DC-4765-8DB3-9882B747E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CA54B-DF0D-47CF-8410-AE45555BA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4CF6A-8B92-40D2-AD18-4CB05F05F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DD68-3B54-48FE-A19C-20A5E6208082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D04E0-A327-4782-AEA0-57D234164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5F9A9-E04B-4F85-9499-AAABAAC4A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58362-18F6-4032-949E-94F61A5C95D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62714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34B3E-5644-41F4-8828-4C390813E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797C24-9E8F-4FD5-84E0-649795464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33C98-8994-489D-8C72-C6B07160F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DD68-3B54-48FE-A19C-20A5E6208082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63E5C-1986-41DB-8B77-89DCAC284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67D4C-C97D-40B9-BAAB-1985B923E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58362-18F6-4032-949E-94F61A5C95D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8945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66EF1-583B-46AD-A972-7E70EEE6F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8A231-5AD0-4615-BE90-66BF94583D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0E224E-9320-4434-AD59-F9C3931A3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CCC8C-4CFD-48FE-AE88-9F062FA50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DD68-3B54-48FE-A19C-20A5E6208082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3CE67E-BF81-4C0A-B2C6-EDD78942D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F96448-F771-47CC-BE3A-6ED12A763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58362-18F6-4032-949E-94F61A5C95D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5279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C5546-5003-42CC-88A9-9A906A023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F6F19-ECB1-4C93-B97D-EA6B291AB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B1CDB7-4F03-41F5-BED7-2F288B401D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F4526C-D6E7-41A3-A4EF-3EA9BA8332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8CB04E-5460-4049-8022-F9D727C0DD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8BA9F7-0432-43E6-A370-00F197EAC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DD68-3B54-48FE-A19C-20A5E6208082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44552A-E578-4A2A-A958-034F1A9BE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D86563-76D1-4A78-8D44-BB4ABE6A3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58362-18F6-4032-949E-94F61A5C95D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16470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3163E-0740-4809-A173-B579274BC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74B699-72BD-4394-B9A4-365EF3000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DD68-3B54-48FE-A19C-20A5E6208082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59D564-915D-461A-BFD5-76A1F7436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7F294-7911-4366-97DF-5C381E260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58362-18F6-4032-949E-94F61A5C95D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3535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F76E58-21B6-4EA7-B180-0413871A6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DD68-3B54-48FE-A19C-20A5E6208082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1F3D59-B6E0-41E6-8324-1717CB09C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65CB3-4711-4472-A2E4-56775AEB9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58362-18F6-4032-949E-94F61A5C95D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0596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D4CD-CA12-4F79-9385-FDB57824D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5C9AB-1ED0-4EEA-BFAC-486C0B0A2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54F1D-6EF5-4299-86B8-D252C2680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4FBE34-6646-48C4-B91B-F0272E299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DD68-3B54-48FE-A19C-20A5E6208082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9E7205-1E21-4830-8262-7293D3822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040AE-771F-4313-921F-E473C160A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58362-18F6-4032-949E-94F61A5C95D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5845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199EA-289F-4853-9C37-C8EB76788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2672AB-D27C-4928-BF08-49FB9A35F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FA208B-F55C-4834-9653-A1F783ACD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1697FA-0273-4165-96CB-D37C64746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DD68-3B54-48FE-A19C-20A5E6208082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6D93EF-CF51-4253-8FB1-8C4018CE4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976CE-1429-4D97-8525-15B583948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58362-18F6-4032-949E-94F61A5C95D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54142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B6A22E-6DBF-4333-AE47-AC1A8FE46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8C1544-129B-40CD-8C8F-C5C15ABEE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F27C3-8E31-4088-9088-AC39B5A115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EDD68-3B54-48FE-A19C-20A5E6208082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A3B2D-8AA7-4255-BFCB-6CE3B11FD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4081C-18E9-44F2-B783-06BDE1E054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58362-18F6-4032-949E-94F61A5C95D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5021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80942-4F57-4FD9-85CB-DB299BD43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8806"/>
            <a:ext cx="10515600" cy="5178157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Middle English Vocabulary:</a:t>
            </a:r>
          </a:p>
          <a:p>
            <a:r>
              <a:rPr lang="en-US" b="1" dirty="0"/>
              <a:t>Borrowings in ME 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b="1" dirty="0"/>
              <a:t>Scandinavian borrowing</a:t>
            </a:r>
          </a:p>
          <a:p>
            <a:pPr marL="0" indent="0">
              <a:buNone/>
            </a:pPr>
            <a:r>
              <a:rPr lang="en-US" b="1" dirty="0"/>
              <a:t>-French loans </a:t>
            </a:r>
          </a:p>
          <a:p>
            <a:r>
              <a:rPr lang="en-US" dirty="0"/>
              <a:t>They were numerous in the sphere of government, court, jurisdiction:</a:t>
            </a:r>
          </a:p>
          <a:p>
            <a:r>
              <a:rPr lang="en-US" i="1" dirty="0" err="1"/>
              <a:t>aquiten</a:t>
            </a:r>
            <a:r>
              <a:rPr lang="en-US" i="1" dirty="0"/>
              <a:t> (acquit) 1200-50</a:t>
            </a:r>
          </a:p>
          <a:p>
            <a:r>
              <a:rPr lang="en-US" b="1" dirty="0"/>
              <a:t>Military terminology </a:t>
            </a:r>
            <a:r>
              <a:rPr lang="en-US" dirty="0"/>
              <a:t>is another segment of the vocabulary where French element is dominant. The years of their coming to the language are:</a:t>
            </a:r>
          </a:p>
          <a:p>
            <a:r>
              <a:rPr lang="en-US" i="1" dirty="0" err="1"/>
              <a:t>armee</a:t>
            </a:r>
            <a:r>
              <a:rPr lang="en-US" i="1" dirty="0"/>
              <a:t> (army) 1350-1400</a:t>
            </a:r>
          </a:p>
          <a:p>
            <a:r>
              <a:rPr lang="en-US" i="1" dirty="0" err="1"/>
              <a:t>bcttaille</a:t>
            </a:r>
            <a:r>
              <a:rPr lang="en-US" i="1" dirty="0"/>
              <a:t> (battle) 1250-1300</a:t>
            </a:r>
          </a:p>
          <a:p>
            <a:r>
              <a:rPr lang="en-US" i="1" dirty="0" err="1"/>
              <a:t>capitain</a:t>
            </a:r>
            <a:r>
              <a:rPr lang="en-US" i="1" dirty="0"/>
              <a:t> (captain) 1325-75</a:t>
            </a:r>
          </a:p>
          <a:p>
            <a:r>
              <a:rPr lang="en-US" b="1" dirty="0" err="1"/>
              <a:t>Leisures</a:t>
            </a:r>
            <a:r>
              <a:rPr lang="en-US" b="1" dirty="0"/>
              <a:t> and pleasures </a:t>
            </a:r>
            <a:r>
              <a:rPr lang="en-US" dirty="0"/>
              <a:t>- that is another semantic sphere where the</a:t>
            </a:r>
          </a:p>
          <a:p>
            <a:r>
              <a:rPr lang="en-US" dirty="0"/>
              <a:t>borrowed element is frequent:</a:t>
            </a:r>
          </a:p>
          <a:p>
            <a:r>
              <a:rPr lang="en-US" i="1" dirty="0" err="1"/>
              <a:t>carole</a:t>
            </a:r>
            <a:r>
              <a:rPr lang="en-US" i="1" dirty="0"/>
              <a:t> (carol) 1250-1300</a:t>
            </a:r>
          </a:p>
          <a:p>
            <a:r>
              <a:rPr lang="en-US" i="1" dirty="0" err="1"/>
              <a:t>charme</a:t>
            </a:r>
            <a:r>
              <a:rPr lang="en-US" i="1" dirty="0"/>
              <a:t> (</a:t>
            </a:r>
            <a:r>
              <a:rPr lang="en-US" dirty="0"/>
              <a:t>charm) 1250-1300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84301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1AE8A-EDD3-4C2C-8EFA-686257734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4911"/>
            <a:ext cx="10515600" cy="5572052"/>
          </a:xfrm>
        </p:spPr>
        <p:txBody>
          <a:bodyPr/>
          <a:lstStyle/>
          <a:p>
            <a:pPr lvl="0"/>
            <a:r>
              <a:rPr lang="en-US" sz="2000" b="1" dirty="0">
                <a:solidFill>
                  <a:prstClr val="black"/>
                </a:solidFill>
              </a:rPr>
              <a:t>Latin loans 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</a:rPr>
              <a:t>Religious terminology</a:t>
            </a:r>
          </a:p>
          <a:p>
            <a:pPr lvl="0"/>
            <a:r>
              <a:rPr lang="en-US" sz="2000" i="1" dirty="0">
                <a:solidFill>
                  <a:prstClr val="black"/>
                </a:solidFill>
              </a:rPr>
              <a:t>baptize (baptize) 1250-1300</a:t>
            </a:r>
          </a:p>
          <a:p>
            <a:pPr lvl="0"/>
            <a:r>
              <a:rPr lang="en-US" sz="2000" i="1" dirty="0">
                <a:solidFill>
                  <a:prstClr val="black"/>
                </a:solidFill>
              </a:rPr>
              <a:t>bull/bulla (bull) 1250-1300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</a:rPr>
              <a:t>Word-building in Middle English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</a:rPr>
              <a:t>suffixation and prefixation = affixation</a:t>
            </a:r>
          </a:p>
          <a:p>
            <a:r>
              <a:rPr lang="en-US" dirty="0"/>
              <a:t>Exercises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600031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122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</dc:title>
  <dc:creator>ahmed hamouda</dc:creator>
  <cp:lastModifiedBy>ahmed hamouda</cp:lastModifiedBy>
  <cp:revision>5</cp:revision>
  <dcterms:created xsi:type="dcterms:W3CDTF">2020-10-20T12:31:30Z</dcterms:created>
  <dcterms:modified xsi:type="dcterms:W3CDTF">2020-12-30T10:27:51Z</dcterms:modified>
</cp:coreProperties>
</file>